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748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9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91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79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23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7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4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1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74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42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15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8565C92-A1C3-45B7-A4CB-2E310FC4E0D8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718FB2E-E843-4DEE-86DA-159DFE8D09D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53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er-ou55.uralschool.ru/?section_id=5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5CA79-5267-4E49-98E5-11C77FDD5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918521"/>
            <a:ext cx="11277600" cy="200747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Индивидуальный план профессионального развития молодого специалиста </a:t>
            </a:r>
            <a:r>
              <a:rPr lang="ru-RU" sz="3600" b="1" dirty="0" err="1"/>
              <a:t>Садовниковой</a:t>
            </a:r>
            <a:r>
              <a:rPr lang="ru-RU" sz="3600" b="1" dirty="0"/>
              <a:t> Е.А.</a:t>
            </a:r>
            <a:br>
              <a:rPr lang="ru-RU" sz="3600" b="1" dirty="0"/>
            </a:br>
            <a:br>
              <a:rPr lang="ru-RU" sz="3600" b="1" dirty="0"/>
            </a:br>
            <a:r>
              <a:rPr lang="ru-RU" sz="3600" b="1" dirty="0"/>
              <a:t>Анализ результатов наставничества Щербаковой А.В.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8891A1-E98E-492A-8831-F5AFE7D0A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4599" y="5091878"/>
            <a:ext cx="8360979" cy="50526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121C25-1181-4C09-96E0-D8ADA3F53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0" y="4386299"/>
            <a:ext cx="1916419" cy="191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10BC975-12BA-42C1-AD06-3CEF30BA9A3A}"/>
              </a:ext>
            </a:extLst>
          </p:cNvPr>
          <p:cNvSpPr txBox="1">
            <a:spLocks/>
          </p:cNvSpPr>
          <p:nvPr/>
        </p:nvSpPr>
        <p:spPr>
          <a:xfrm>
            <a:off x="861849" y="485194"/>
            <a:ext cx="10668000" cy="71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 – практическая конференция 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«Наставничество в образовании: культура, идеи, технологии»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47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03CB40-FE94-4779-B721-1514F83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10" y="926570"/>
            <a:ext cx="9900745" cy="438612"/>
          </a:xfrm>
        </p:spPr>
        <p:txBody>
          <a:bodyPr>
            <a:noAutofit/>
          </a:bodyPr>
          <a:lstStyle/>
          <a:p>
            <a:r>
              <a:rPr lang="ru-RU" sz="2800" b="1" dirty="0"/>
              <a:t>Результаты профессиональной деятельности молодого педагога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24303" y="395674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A434E8-07D2-44A4-B1DF-3DDAB70AA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6" y="1842610"/>
            <a:ext cx="3482428" cy="261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973657-0EA9-4610-A265-3D1A8C629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68" y="1750327"/>
            <a:ext cx="3489700" cy="2611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1082EA-BE49-47E7-9844-AB2A6E9F2C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473" r="10711" b="-473"/>
          <a:stretch/>
        </p:blipFill>
        <p:spPr>
          <a:xfrm>
            <a:off x="4416779" y="1842609"/>
            <a:ext cx="3211119" cy="2611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E3F379-962E-432C-A053-57DE2585FD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1883"/>
          <a:stretch/>
        </p:blipFill>
        <p:spPr>
          <a:xfrm>
            <a:off x="8180374" y="4741919"/>
            <a:ext cx="3482428" cy="191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9035C3-D5D0-4189-8FDD-C4006EA8A8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8" t="11545" r="1638" b="-5772"/>
          <a:stretch/>
        </p:blipFill>
        <p:spPr>
          <a:xfrm>
            <a:off x="281866" y="4560774"/>
            <a:ext cx="3849968" cy="2040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728328-2CBD-4A74-A193-E3CE944430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1" b="-10549"/>
          <a:stretch/>
        </p:blipFill>
        <p:spPr>
          <a:xfrm>
            <a:off x="4301882" y="4741919"/>
            <a:ext cx="3588236" cy="191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8785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03CB40-FE94-4779-B721-1514F83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10" y="926570"/>
            <a:ext cx="9900745" cy="438612"/>
          </a:xfrm>
        </p:spPr>
        <p:txBody>
          <a:bodyPr>
            <a:noAutofit/>
          </a:bodyPr>
          <a:lstStyle/>
          <a:p>
            <a:r>
              <a:rPr lang="ru-RU" sz="2800" b="1" dirty="0"/>
              <a:t>Результаты профессиональной деятельности педагога - наставника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24303" y="395674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511171-F72C-4288-A0D8-31E7BF390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622" y="2167319"/>
            <a:ext cx="2855096" cy="214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D8808A-ABD4-487A-AC78-9DA0556D5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8397" y="2167320"/>
            <a:ext cx="2855096" cy="21497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1AC755-5F79-42C7-A7D2-79BAD39A6F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r="958" b="2758"/>
          <a:stretch/>
        </p:blipFill>
        <p:spPr>
          <a:xfrm rot="5400000">
            <a:off x="4561440" y="2238297"/>
            <a:ext cx="2845395" cy="19786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69B70A-A26B-4F13-ACA0-8C97390CAC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/>
          <a:stretch/>
        </p:blipFill>
        <p:spPr>
          <a:xfrm rot="5400000">
            <a:off x="6931540" y="2128640"/>
            <a:ext cx="2845395" cy="21979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02AD6D-6D8B-4306-844E-F43DA8D42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2320" y="2157618"/>
            <a:ext cx="2855097" cy="21497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845947-49BA-4F57-A13C-13D92AEF2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6704" y="4290452"/>
            <a:ext cx="2775148" cy="20895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9A7C0E0-9C9F-4D53-A79A-20A790136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9959" y="4347390"/>
            <a:ext cx="2710185" cy="20406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B6E551-3D9B-41AC-90C8-253ECAA02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572" y="4347392"/>
            <a:ext cx="2710185" cy="20406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28FBB7-BF40-4CC7-B52A-9A8FC37371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972" y="4012603"/>
            <a:ext cx="1878318" cy="26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1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471448" y="294524"/>
            <a:ext cx="10226565" cy="525518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671155-5095-446F-AA22-9BDA68120CF6}"/>
              </a:ext>
            </a:extLst>
          </p:cNvPr>
          <p:cNvSpPr txBox="1"/>
          <p:nvPr/>
        </p:nvSpPr>
        <p:spPr>
          <a:xfrm>
            <a:off x="1839309" y="99559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hlinkClick r:id="rId3"/>
              </a:rPr>
              <a:t>Наставничество (</a:t>
            </a:r>
            <a:r>
              <a:rPr lang="en-US" sz="2800" dirty="0">
                <a:hlinkClick r:id="rId3"/>
              </a:rPr>
              <a:t>uralschool.ru)</a:t>
            </a:r>
            <a:endParaRPr lang="ru-RU" sz="2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395EA1-B569-41F4-97B8-F2B1ACAAC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309" y="1841279"/>
            <a:ext cx="7083973" cy="31754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D66535-3683-45B5-AABA-3B188E4CCB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-4464"/>
          <a:stretch/>
        </p:blipFill>
        <p:spPr>
          <a:xfrm>
            <a:off x="1839310" y="5016720"/>
            <a:ext cx="7378262" cy="12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5CA79-5267-4E49-98E5-11C77FDD5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918521"/>
            <a:ext cx="11277600" cy="200747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Индивидуальный план профессионального развития молодого специалиста </a:t>
            </a:r>
            <a:r>
              <a:rPr lang="ru-RU" sz="3600" b="1" dirty="0" err="1"/>
              <a:t>Садовниковой</a:t>
            </a:r>
            <a:r>
              <a:rPr lang="ru-RU" sz="3600" b="1" dirty="0"/>
              <a:t> Е.А.</a:t>
            </a:r>
            <a:br>
              <a:rPr lang="ru-RU" sz="3600" b="1" dirty="0"/>
            </a:br>
            <a:br>
              <a:rPr lang="ru-RU" sz="3600" b="1" dirty="0"/>
            </a:br>
            <a:r>
              <a:rPr lang="ru-RU" sz="3600" b="1" dirty="0"/>
              <a:t>Анализ результатов наставничества Щербаковой А.В.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8891A1-E98E-492A-8831-F5AFE7D0A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4599" y="5091878"/>
            <a:ext cx="8360979" cy="50526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121C25-1181-4C09-96E0-D8ADA3F53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0" y="4386299"/>
            <a:ext cx="1916419" cy="191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10BC975-12BA-42C1-AD06-3CEF30BA9A3A}"/>
              </a:ext>
            </a:extLst>
          </p:cNvPr>
          <p:cNvSpPr txBox="1">
            <a:spLocks/>
          </p:cNvSpPr>
          <p:nvPr/>
        </p:nvSpPr>
        <p:spPr>
          <a:xfrm>
            <a:off x="861849" y="485194"/>
            <a:ext cx="10668000" cy="71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 – практическая конференция 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«Наставничество в образовании: культура, идеи, технологии»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73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03CB40-FE94-4779-B721-1514F83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579" y="917205"/>
            <a:ext cx="9627476" cy="723102"/>
          </a:xfrm>
        </p:spPr>
        <p:txBody>
          <a:bodyPr>
            <a:normAutofit/>
          </a:bodyPr>
          <a:lstStyle/>
          <a:p>
            <a:r>
              <a:rPr lang="ru-RU" b="1" dirty="0"/>
              <a:t>Нормативно – правовая основа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03282" y="306576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8D6A3-4CAA-46D9-A0E6-24481A59EB4E}"/>
              </a:ext>
            </a:extLst>
          </p:cNvPr>
          <p:cNvSpPr txBox="1"/>
          <p:nvPr/>
        </p:nvSpPr>
        <p:spPr>
          <a:xfrm>
            <a:off x="982717" y="1984342"/>
            <a:ext cx="10547130" cy="4221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Указ Президента РФ от 27.06.22 № 401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«О проведении в Российской Федерации Года педагога и наставника»;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Указ Губернатора от 29.12.22 №686-УГ «О подготовке и проведении Года педагога и наставника в 2023 году в Свердловской области»;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Положение о наставничестве в Березовском муниципальном автономном общеобразовательном учреждении «Средняя образовательная школа №55 имени Льва Брусницына».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58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03CB40-FE94-4779-B721-1514F83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10" y="683190"/>
            <a:ext cx="10352689" cy="1067137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Ролевая модель формы наставничества – </a:t>
            </a:r>
            <a:br>
              <a:rPr lang="ru-RU" sz="36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«учитель - учитель»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03282" y="140170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8D6A3-4CAA-46D9-A0E6-24481A59EB4E}"/>
              </a:ext>
            </a:extLst>
          </p:cNvPr>
          <p:cNvSpPr txBox="1"/>
          <p:nvPr/>
        </p:nvSpPr>
        <p:spPr>
          <a:xfrm>
            <a:off x="378372" y="1984342"/>
            <a:ext cx="11445766" cy="438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Критерии определения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наставнических пар </a:t>
            </a: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lvl="0" indent="-4572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добровольное согласие педагога – наставника на участие в реализации Программы наставничества;</a:t>
            </a:r>
          </a:p>
          <a:p>
            <a:pPr marL="457200" lvl="0" indent="-4572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согласие наставляемого с кандидатурой наставника;</a:t>
            </a:r>
          </a:p>
          <a:p>
            <a:pPr marL="457200" lvl="0" indent="-4572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высокие показатели профессиональной деятельности наставника;</a:t>
            </a:r>
          </a:p>
          <a:p>
            <a:pPr marL="457200" lvl="0" indent="-4572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единые предметные области профессиональной деятельности наставника и наставляемого.</a:t>
            </a:r>
          </a:p>
        </p:txBody>
      </p:sp>
    </p:spTree>
    <p:extLst>
      <p:ext uri="{BB962C8B-B14F-4D97-AF65-F5344CB8AC3E}">
        <p14:creationId xmlns:p14="http://schemas.microsoft.com/office/powerpoint/2010/main" val="581542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03282" y="134559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1CF76B-4C1A-4AD8-9595-2D34E325C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90" y="685323"/>
            <a:ext cx="4131654" cy="54873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40B6C2-E5B1-4B1E-9C85-DC81F7AC8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8" b="3587"/>
          <a:stretch/>
        </p:blipFill>
        <p:spPr>
          <a:xfrm>
            <a:off x="6736042" y="685323"/>
            <a:ext cx="3857625" cy="54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5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03CB40-FE94-4779-B721-1514F83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10" y="782682"/>
            <a:ext cx="9900745" cy="723102"/>
          </a:xfrm>
        </p:spPr>
        <p:txBody>
          <a:bodyPr>
            <a:noAutofit/>
          </a:bodyPr>
          <a:lstStyle/>
          <a:p>
            <a:r>
              <a:rPr lang="ru-RU" sz="3600" b="1" dirty="0"/>
              <a:t>Индивидуальный план профессионального развития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03282" y="329361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8D6A3-4CAA-46D9-A0E6-24481A59EB4E}"/>
              </a:ext>
            </a:extLst>
          </p:cNvPr>
          <p:cNvSpPr txBox="1"/>
          <p:nvPr/>
        </p:nvSpPr>
        <p:spPr>
          <a:xfrm>
            <a:off x="504497" y="1984342"/>
            <a:ext cx="11025350" cy="375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</a:p>
          <a:p>
            <a:pPr algn="ctr">
              <a:lnSpc>
                <a:spcPct val="107000"/>
              </a:lnSpc>
            </a:pPr>
            <a:r>
              <a:rPr lang="ru-RU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раскрытие потенциала личности наставляемого, необходимое для успешной личной и профессиональной самореализации, через создание условий для формирования эффективной системы поддержки в профессиональном становлении, приобретении профессиональных компетенций, необходимых для выполнения должностных обязанностей.</a:t>
            </a:r>
          </a:p>
        </p:txBody>
      </p:sp>
    </p:spTree>
    <p:extLst>
      <p:ext uri="{BB962C8B-B14F-4D97-AF65-F5344CB8AC3E}">
        <p14:creationId xmlns:p14="http://schemas.microsoft.com/office/powerpoint/2010/main" val="377079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03CB40-FE94-4779-B721-1514F83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10" y="782682"/>
            <a:ext cx="9900745" cy="723102"/>
          </a:xfrm>
        </p:spPr>
        <p:txBody>
          <a:bodyPr>
            <a:noAutofit/>
          </a:bodyPr>
          <a:lstStyle/>
          <a:p>
            <a:r>
              <a:rPr lang="ru-RU" sz="3600" b="1" dirty="0"/>
              <a:t>Индивидуальный план профессионального развития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24303" y="395674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8D6A3-4CAA-46D9-A0E6-24481A59EB4E}"/>
              </a:ext>
            </a:extLst>
          </p:cNvPr>
          <p:cNvSpPr txBox="1"/>
          <p:nvPr/>
        </p:nvSpPr>
        <p:spPr>
          <a:xfrm>
            <a:off x="0" y="1642417"/>
            <a:ext cx="12018934" cy="481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сокращение периода профессиональной и социальной адаптации молодого педагога при приеме на работу, создание благоприятных условий для профессионального и должностного развития;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обучение наставляемого эффективным формам и методам индивидуального развития и работы в коллективе;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наставляемого способности самостоятельно преодолевать трудности, возникающие в образовательной, социокультурной и других сферах, а также при выполнении должностных обязанностей;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ускорение процесса профессионального становления и развития педагога, развитие у них способности самостоятельно, качественно и ответственно выполнять возложенные функциональные обязанности, повышать свой профессиональный уровень;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эффективного обмена личностным, жизненным и профессиональным опытом для каждого субъекта образовательной и профессиональной деятельности, участвующих в наставнической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98683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03CB40-FE94-4779-B721-1514F83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10" y="668895"/>
            <a:ext cx="9953296" cy="736282"/>
          </a:xfrm>
        </p:spPr>
        <p:txBody>
          <a:bodyPr>
            <a:normAutofit/>
          </a:bodyPr>
          <a:lstStyle/>
          <a:p>
            <a:r>
              <a:rPr lang="ru-RU" sz="3600" b="1" dirty="0"/>
              <a:t>Индивидуальный план профессионального развития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7788AFB-DAAE-41F9-83B5-AF7D3394E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863" y="1727336"/>
            <a:ext cx="5625137" cy="486857"/>
          </a:xfrm>
        </p:spPr>
        <p:txBody>
          <a:bodyPr/>
          <a:lstStyle/>
          <a:p>
            <a:r>
              <a:rPr lang="ru-RU" b="1" dirty="0"/>
              <a:t>Изучение затруднений в работе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117A1B49-6363-47CD-8CC8-7F593A2830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4" y="2140551"/>
            <a:ext cx="3668111" cy="4084319"/>
          </a:xfr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060CE1BA-CCC9-456E-8149-DF4354D11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920" y="1727335"/>
            <a:ext cx="4937760" cy="486857"/>
          </a:xfrm>
        </p:spPr>
        <p:txBody>
          <a:bodyPr/>
          <a:lstStyle/>
          <a:p>
            <a:r>
              <a:rPr lang="ru-RU" b="1" dirty="0"/>
              <a:t>Направления деятельности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F37CEA29-E03D-4072-9E61-9AEFE4D11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2510" y="2140551"/>
            <a:ext cx="7210096" cy="40485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1.</a:t>
            </a:r>
            <a:r>
              <a:rPr lang="ru-RU" b="1" dirty="0"/>
              <a:t> Методическая работа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ru-RU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Взаимопосещение</a:t>
            </a: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совместное проведение уроков. </a:t>
            </a:r>
            <a:endParaRPr lang="ru-RU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3.</a:t>
            </a:r>
            <a:r>
              <a:rPr lang="ru-RU" b="1" dirty="0"/>
              <a:t> Планирование, подготовка и проведение внеурочных физкультурно-оздоровительных и спортивно-массовых мероприятий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4. </a:t>
            </a:r>
            <a:r>
              <a:rPr lang="ru-RU" b="1" dirty="0">
                <a:effectLst/>
                <a:ea typeface="Calibri" panose="020F0502020204030204" pitchFamily="34" charset="0"/>
              </a:rPr>
              <a:t>Подготовка и участие в городских соревнованиях по различным видам спорта, а также мероприятиям ВФСК «Готов к труду и обороне»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5. </a:t>
            </a:r>
            <a:r>
              <a:rPr lang="ru-RU" b="1" dirty="0"/>
              <a:t>Работа с родителями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6.</a:t>
            </a:r>
            <a:r>
              <a:rPr lang="ru-RU" b="1" dirty="0"/>
              <a:t> </a:t>
            </a:r>
            <a:r>
              <a:rPr lang="ru-RU" b="1" dirty="0">
                <a:effectLst/>
                <a:ea typeface="Calibri" panose="020F0502020204030204" pitchFamily="34" charset="0"/>
              </a:rPr>
              <a:t>Участие в конкурсах профессионального мастерства и научно-практических конференциях, семинарах и </a:t>
            </a:r>
            <a:r>
              <a:rPr lang="ru-RU" b="1" dirty="0">
                <a:ea typeface="Calibri" panose="020F0502020204030204" pitchFamily="34" charset="0"/>
              </a:rPr>
              <a:t>КПК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7. </a:t>
            </a:r>
            <a:r>
              <a:rPr lang="ru-RU" b="1" dirty="0">
                <a:effectLst/>
                <a:ea typeface="Calibri" panose="020F0502020204030204" pitchFamily="34" charset="0"/>
              </a:rPr>
              <a:t>Личное участие в общественных и спортивных мероприятиях</a:t>
            </a:r>
            <a:endParaRPr lang="ru-RU" b="1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03282" y="315205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5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03CB40-FE94-4779-B721-1514F83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234" y="815244"/>
            <a:ext cx="9438289" cy="736282"/>
          </a:xfrm>
        </p:spPr>
        <p:txBody>
          <a:bodyPr>
            <a:normAutofit/>
          </a:bodyPr>
          <a:lstStyle/>
          <a:p>
            <a:r>
              <a:rPr lang="ru-RU" sz="4400" b="1" dirty="0"/>
              <a:t>Мониторинг деятельности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F37CEA29-E03D-4072-9E61-9AEFE4D11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0210" y="2443453"/>
            <a:ext cx="5922934" cy="30928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b="1" dirty="0"/>
              <a:t>«Сделаем вместе!»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b="1" dirty="0"/>
              <a:t>«Сделай сам – я расскажу, помогу!»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effectLst/>
                <a:ea typeface="Calibri" panose="020F0502020204030204" pitchFamily="34" charset="0"/>
              </a:rPr>
              <a:t>«Я покажу – ты посмотри!» </a:t>
            </a:r>
            <a:endParaRPr lang="ru-RU" sz="2800" b="1" dirty="0"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effectLst/>
                <a:ea typeface="Calibri" panose="020F0502020204030204" pitchFamily="34" charset="0"/>
              </a:rPr>
              <a:t>«Методическая работа» </a:t>
            </a:r>
            <a:endParaRPr lang="ru-RU" sz="2800" b="1" dirty="0"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800" b="1" dirty="0">
                <a:effectLst/>
                <a:ea typeface="Calibri" panose="020F0502020204030204" pitchFamily="34" charset="0"/>
              </a:rPr>
              <a:t>«Сделай сам и расскажи, что сделал»</a:t>
            </a:r>
            <a:endParaRPr lang="ru-RU" sz="2800" b="1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03282" y="315205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795E8FA-9969-4164-B13A-CA010C583F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64" y="2025941"/>
            <a:ext cx="5334834" cy="4016815"/>
          </a:xfrm>
        </p:spPr>
      </p:pic>
    </p:spTree>
    <p:extLst>
      <p:ext uri="{BB962C8B-B14F-4D97-AF65-F5344CB8AC3E}">
        <p14:creationId xmlns:p14="http://schemas.microsoft.com/office/powerpoint/2010/main" val="405735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03CB40-FE94-4779-B721-1514F83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10" y="926570"/>
            <a:ext cx="9900745" cy="438612"/>
          </a:xfrm>
        </p:spPr>
        <p:txBody>
          <a:bodyPr>
            <a:noAutofit/>
          </a:bodyPr>
          <a:lstStyle/>
          <a:p>
            <a:r>
              <a:rPr lang="ru-RU" sz="2800" b="1" dirty="0"/>
              <a:t>Результаты профессиональной деятельности молодого педагога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B5E1124-24F2-47DC-9DD6-AA871723071E}"/>
              </a:ext>
            </a:extLst>
          </p:cNvPr>
          <p:cNvSpPr txBox="1">
            <a:spLocks/>
          </p:cNvSpPr>
          <p:nvPr/>
        </p:nvSpPr>
        <p:spPr>
          <a:xfrm>
            <a:off x="1324303" y="395674"/>
            <a:ext cx="10226565" cy="438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«ВИЖУ ЦЕЛЬ, ПРЕОДОЛЕВАЯ ПРЕПЯТСТВИЯ»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25D604-78EF-4B29-91E0-28490132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84083"/>
            <a:ext cx="1666244" cy="1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8D6A3-4CAA-46D9-A0E6-24481A59EB4E}"/>
              </a:ext>
            </a:extLst>
          </p:cNvPr>
          <p:cNvSpPr txBox="1"/>
          <p:nvPr/>
        </p:nvSpPr>
        <p:spPr>
          <a:xfrm>
            <a:off x="173066" y="1842612"/>
            <a:ext cx="11845868" cy="442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Участие в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туристическом слёте рабочей молодежи «Клёво и точка»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Участие к Кроссе Нации - 2022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Участие в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Областном конкурсе работников образования Свердловской области </a:t>
            </a:r>
          </a:p>
          <a:p>
            <a:pPr algn="ctr">
              <a:lnSpc>
                <a:spcPct val="107000"/>
              </a:lnSpc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«Молодой учитель - 2022»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 за преданность профсоюзному движению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Участие в муниципальном этапе Школьной волейбольной лиги среди девушек 7 – 8 классов, </a:t>
            </a:r>
          </a:p>
          <a:p>
            <a:pPr algn="ctr">
              <a:lnSpc>
                <a:spcPct val="107000"/>
              </a:lnSpc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Участие в Лыжне России – 2023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Повышение квалификации «Основы обеспечения информационной безопасности детей»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Участие к конкурсе профессионального мастерства «Педагогический дебют» 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Участие в турнире по волейболу в рамках спартакиады среди работников образования,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Участие в конкурсе «Лучшие педагогические практики»</a:t>
            </a:r>
          </a:p>
        </p:txBody>
      </p:sp>
    </p:spTree>
    <p:extLst>
      <p:ext uri="{BB962C8B-B14F-4D97-AF65-F5344CB8AC3E}">
        <p14:creationId xmlns:p14="http://schemas.microsoft.com/office/powerpoint/2010/main" val="367192441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153</TotalTime>
  <Words>674</Words>
  <Application>Microsoft Office PowerPoint</Application>
  <PresentationFormat>Широкоэкранный</PresentationFormat>
  <Paragraphs>72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Times New Roman</vt:lpstr>
      <vt:lpstr>Wingdings</vt:lpstr>
      <vt:lpstr>Ретро</vt:lpstr>
      <vt:lpstr>Индивидуальный план профессионального развития молодого специалиста Садовниковой Е.А.  Анализ результатов наставничества Щербаковой А.В. </vt:lpstr>
      <vt:lpstr>Нормативно – правовая основа</vt:lpstr>
      <vt:lpstr>Ролевая модель формы наставничества –  «учитель - учитель»</vt:lpstr>
      <vt:lpstr>Презентация PowerPoint</vt:lpstr>
      <vt:lpstr>Индивидуальный план профессионального развития</vt:lpstr>
      <vt:lpstr>Индивидуальный план профессионального развития</vt:lpstr>
      <vt:lpstr>Индивидуальный план профессионального развития</vt:lpstr>
      <vt:lpstr>Мониторинг деятельности</vt:lpstr>
      <vt:lpstr>Результаты профессиональной деятельности молодого педагога</vt:lpstr>
      <vt:lpstr>Результаты профессиональной деятельности молодого педагога</vt:lpstr>
      <vt:lpstr>Результаты профессиональной деятельности педагога - наставника</vt:lpstr>
      <vt:lpstr>Презентация PowerPoint</vt:lpstr>
      <vt:lpstr>Индивидуальный план профессионального развития молодого специалиста Садовниковой Е.А.  Анализ результатов наставничества Щербаковой А.В.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Индивидуальный план профессионального развития молодого специалиста Садовниковой Е.А. </dc:title>
  <dc:creator>Anastasia Sherbakova</dc:creator>
  <cp:lastModifiedBy>Anastasia Sherbakova</cp:lastModifiedBy>
  <cp:revision>17</cp:revision>
  <dcterms:created xsi:type="dcterms:W3CDTF">2023-03-31T16:25:40Z</dcterms:created>
  <dcterms:modified xsi:type="dcterms:W3CDTF">2023-03-31T18:59:35Z</dcterms:modified>
</cp:coreProperties>
</file>